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5"/>
  </p:sldMasterIdLst>
  <p:notesMasterIdLst>
    <p:notesMasterId r:id="rId42"/>
  </p:notesMasterIdLst>
  <p:handoutMasterIdLst>
    <p:handoutMasterId r:id="rId43"/>
  </p:handoutMasterIdLst>
  <p:sldIdLst>
    <p:sldId id="256" r:id="rId6"/>
    <p:sldId id="258" r:id="rId7"/>
    <p:sldId id="259" r:id="rId8"/>
    <p:sldId id="288" r:id="rId9"/>
    <p:sldId id="285" r:id="rId10"/>
    <p:sldId id="279" r:id="rId11"/>
    <p:sldId id="281" r:id="rId12"/>
    <p:sldId id="282" r:id="rId13"/>
    <p:sldId id="286" r:id="rId14"/>
    <p:sldId id="290" r:id="rId15"/>
    <p:sldId id="270" r:id="rId16"/>
    <p:sldId id="271" r:id="rId17"/>
    <p:sldId id="293" r:id="rId18"/>
    <p:sldId id="294" r:id="rId19"/>
    <p:sldId id="272" r:id="rId20"/>
    <p:sldId id="300" r:id="rId21"/>
    <p:sldId id="299" r:id="rId22"/>
    <p:sldId id="280" r:id="rId23"/>
    <p:sldId id="289" r:id="rId24"/>
    <p:sldId id="266" r:id="rId25"/>
    <p:sldId id="265" r:id="rId26"/>
    <p:sldId id="287" r:id="rId27"/>
    <p:sldId id="267" r:id="rId28"/>
    <p:sldId id="268" r:id="rId29"/>
    <p:sldId id="269" r:id="rId30"/>
    <p:sldId id="298" r:id="rId31"/>
    <p:sldId id="291" r:id="rId32"/>
    <p:sldId id="264" r:id="rId33"/>
    <p:sldId id="292" r:id="rId34"/>
    <p:sldId id="261" r:id="rId35"/>
    <p:sldId id="273" r:id="rId36"/>
    <p:sldId id="295" r:id="rId37"/>
    <p:sldId id="296" r:id="rId38"/>
    <p:sldId id="262" r:id="rId39"/>
    <p:sldId id="275" r:id="rId40"/>
    <p:sldId id="278" r:id="rId4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232"/>
    <a:srgbClr val="333333"/>
    <a:srgbClr val="CC0000"/>
    <a:srgbClr val="999999"/>
    <a:srgbClr val="4D4D4D"/>
    <a:srgbClr val="2675B4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 autoAdjust="0"/>
    <p:restoredTop sz="91744" autoAdjust="0"/>
  </p:normalViewPr>
  <p:slideViewPr>
    <p:cSldViewPr snapToGrid="0">
      <p:cViewPr varScale="1">
        <p:scale>
          <a:sx n="68" d="100"/>
          <a:sy n="68" d="100"/>
        </p:scale>
        <p:origin x="48" y="3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00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more, Katie" userId="S::kdemore@bu.edu::7bc4197d-bbe2-4096-9c4b-8a5fe3220bfa" providerId="AD" clId="Web-{DBED7609-EB9C-4A6A-A314-CF03CF31274B}"/>
    <pc:docChg chg="modSld">
      <pc:chgData name="Demore, Katie" userId="S::kdemore@bu.edu::7bc4197d-bbe2-4096-9c4b-8a5fe3220bfa" providerId="AD" clId="Web-{DBED7609-EB9C-4A6A-A314-CF03CF31274B}" dt="2018-05-01T18:07:44.793" v="18"/>
      <pc:docMkLst>
        <pc:docMk/>
      </pc:docMkLst>
      <pc:sldChg chg="modSp">
        <pc:chgData name="Demore, Katie" userId="S::kdemore@bu.edu::7bc4197d-bbe2-4096-9c4b-8a5fe3220bfa" providerId="AD" clId="Web-{DBED7609-EB9C-4A6A-A314-CF03CF31274B}" dt="2018-05-01T18:07:44.793" v="18"/>
        <pc:sldMkLst>
          <pc:docMk/>
          <pc:sldMk cId="0" sldId="256"/>
        </pc:sldMkLst>
        <pc:spChg chg="mod">
          <ac:chgData name="Demore, Katie" userId="S::kdemore@bu.edu::7bc4197d-bbe2-4096-9c4b-8a5fe3220bfa" providerId="AD" clId="Web-{DBED7609-EB9C-4A6A-A314-CF03CF31274B}" dt="2018-05-01T18:07:09.214" v="3"/>
          <ac:spMkLst>
            <pc:docMk/>
            <pc:sldMk cId="0" sldId="256"/>
            <ac:spMk id="5122" creationId="{F614569E-652B-4B8B-B2A6-93993576DD7D}"/>
          </ac:spMkLst>
        </pc:spChg>
        <pc:spChg chg="mod">
          <ac:chgData name="Demore, Katie" userId="S::kdemore@bu.edu::7bc4197d-bbe2-4096-9c4b-8a5fe3220bfa" providerId="AD" clId="Web-{DBED7609-EB9C-4A6A-A314-CF03CF31274B}" dt="2018-05-01T18:07:44.793" v="18"/>
          <ac:spMkLst>
            <pc:docMk/>
            <pc:sldMk cId="0" sldId="256"/>
            <ac:spMk id="5123" creationId="{B4A4B576-9A7C-4D44-BA16-1F64FC9AFD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FB29C450-AB2C-4939-A942-14BD6FD104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5C78177D-15BB-43EB-8DCB-1F2DBA4093B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1028">
            <a:extLst>
              <a:ext uri="{FF2B5EF4-FFF2-40B4-BE49-F238E27FC236}">
                <a16:creationId xmlns:a16="http://schemas.microsoft.com/office/drawing/2014/main" id="{FD387FBA-B25A-4BC0-8703-2CCCECA2E2F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1029">
            <a:extLst>
              <a:ext uri="{FF2B5EF4-FFF2-40B4-BE49-F238E27FC236}">
                <a16:creationId xmlns:a16="http://schemas.microsoft.com/office/drawing/2014/main" id="{9D87A03A-657A-44E0-94C7-9893D75E6D1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B4146F5-2D3E-42C5-8DE3-914129F41A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CCCE8D-99BA-462D-8612-3DCA5FD64B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60A4CBC-C884-41F5-9FB1-3F36758D34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9D9D2EF-AF47-43E3-8F3E-908CCD167B1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1075671-4753-48C9-BB10-113044F446C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26144CD-4FAE-49F3-86A1-BFD6183338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FBE70E4-E74E-44AC-A336-919DDC7566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B4E5092-46CB-452E-9528-3414CBE57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s.gov/faqs/how-much-distance-does-a-degree-minute-and-second-cover-your-maps?qt-news_science_products=0#qt-news_science_product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C33E5F8-53CF-4925-A82F-FBFFC89DA0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142E2B5B-B5D9-4C40-BEF8-B7623FFFD5A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F58F271-CDE1-4C30-B094-CC9265B3BF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E99AAAB-0047-451C-92AB-98B8A5169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  <a:ea typeface="Osaka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572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266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56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597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63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80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97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84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72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99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How much distance does a degree, minute and second cover on your maps?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The distances vary. A degree, minute or second of latitude remains fairly constant from the equator to the poles; however a degree, minute, or second of longitude can vary greatly as one approaches the poles (because of the convergence of the meridians). At 38 degrees North latitude, one degree of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latitude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 equals approximately 364,000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ft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 (69 miles), one minute equals 6068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ft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 (1.15 miles), one-second equals 101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ft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; one-degree of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longitude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 equals 288,200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ft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 (54.6 miles), one minute equals 4800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ft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Osaka" pitchFamily="-64" charset="-128"/>
                <a:cs typeface="Osaka" pitchFamily="-64" charset="-128"/>
              </a:rPr>
              <a:t> (0.91 mile), and one second equals 80 ft.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  <a:p>
            <a:r>
              <a:rPr lang="en-US" dirty="0" smtClean="0">
                <a:hlinkClick r:id="rId3"/>
              </a:rPr>
              <a:t>https://www.usgs.gov/faqs/how-much-distance-does-a-degree-minute-and-second-cover-your-maps?qt-news_science_products=0#qt-news_science_products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4E5092-46CB-452E-9528-3414CBE577E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5137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17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99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EB06C4B-9576-41EB-BF30-9FBE613298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12192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E5E1980-4807-46BE-A32D-2277E938B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63880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46C60A7-9DB9-4C13-81EA-D0873D40BCE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638800"/>
            <a:ext cx="12192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EDFDB004-B628-4814-A05B-F19525D5B9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1" y="5853793"/>
            <a:ext cx="1291167" cy="60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00400"/>
            <a:ext cx="85344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982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4ADA39E-5356-452B-80C1-BBD3C920D1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CB2578A-5CAA-4690-A58B-1D91A69DA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93658-EF13-4DD6-BFD6-1ED43F6F6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9E6EA22-B3C3-49C7-82BA-9DE76A35DCA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D5582-4CCA-4B69-A132-089C7832F7A2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762000"/>
            <a:ext cx="26416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762000"/>
            <a:ext cx="7721600" cy="4953000"/>
          </a:xfrm>
        </p:spPr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206D93-1365-4CF1-A76E-6496534CEF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AD5AA17-59CA-4995-871F-81292F081C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0D59A-874F-4205-8B4A-9059DEEB9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BF4882A-F5EF-46B0-BC3C-5E0A7F5FE14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188DE-E5F0-4884-96BB-201DFB6C3C55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4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C1F5D8-E916-4870-B535-800A0C3862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2F89389-7BBD-4B34-95C1-C57BED6A9B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2B4C8-2E5B-4FF7-B465-81AAE7933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37EB18E1-5067-4550-8637-03C3655E226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05235-4251-45D8-B60C-03D5A3929EEF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2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D23A64-E537-4205-A4CA-450E7A684F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49465D9-6E9D-4565-955F-14E1AD06F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AD211-4676-4360-ADAB-70E28416E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FD7C413-AEFC-46D3-8C18-72CFDDDEDF3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C07CF-D941-4650-A31A-7A041C3EC03C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8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F61828-E315-4181-8995-494FD808F9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860AA1-6221-439D-BCA5-F023695416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0E0FC-B393-405B-8D58-5867FA0CB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ADE0ECB6-A60E-441F-8127-C0765939C0B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99EEF-65E1-4866-BD9A-DB3BD1AAD3CF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6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4EC1F64-46F0-4D9B-A04F-8036FCE7F4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DA74285-70BF-4F02-8B75-08432DE739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02CE0-D448-4456-8DAE-C6DE4599D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4B2439E0-BFE8-43CA-90D5-C015093203D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749C3-2A89-4348-ABDC-D615F185FE62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8B1F034-D6B7-452F-8078-6C43DA9F93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0C220BF-61F3-449B-9619-BD71B0E124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3EF4E-5FAF-4F5B-9120-4539DF59B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A6A90272-D0E1-42E2-859A-3EB61098F5F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A3BA3-65FA-49CB-BFC1-E1EC38F38302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1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2B6C692-8D58-4DBC-A16F-9A48FFD43C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D81AAE3-234C-46F4-8DD4-C7ACFC81A4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30911-8899-439A-9923-174A318771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D9DE6C8-2D45-42C2-A7D4-68D67E876DF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DE78B-0DBB-4BD5-B4F6-FBA2A59E2964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6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09BDB4-7725-42AD-8573-EF564C4340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3446A-6F09-455B-A106-2B744F37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4B70C-6F8F-4B8A-B935-8F0D8D51E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AE4EFC3-E6EC-4629-88D6-8B9F4150E54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4F76B-3292-46E6-9E1C-9CAD9E62904D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77AA55-613D-4739-B4F0-5B06DE05B9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89B750-19E8-458D-9E6E-1858561C73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611B4-0B41-4947-813F-EC8EF2D19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999B92DB-CEC6-4637-978F-889DAB7BCE6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E0269-F143-4844-AD75-E64615678CCD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3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E0CA9C13-D196-44EF-9242-5732266909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12192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B3AB7D0-65B9-4D66-A278-B4EAA5892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6200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This is the title of this slide.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51AF9EF0-D2D1-4F15-B924-A8D2C55DC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828800"/>
            <a:ext cx="10566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4A80DE0-C0DE-4AD0-A8A8-CA3E0389892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0"/>
            <a:ext cx="680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dirty="0"/>
              <a:t>Trustees Presentation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1AFACB-DD47-4AF3-82F1-8F68470E6E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5903913"/>
            <a:ext cx="193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4400" b="1" smtClean="0">
                <a:solidFill>
                  <a:srgbClr val="D9D9D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3F25EC5-2591-400F-9F1F-8AB93A026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42" name="Rectangle 18">
            <a:extLst>
              <a:ext uri="{FF2B5EF4-FFF2-40B4-BE49-F238E27FC236}">
                <a16:creationId xmlns:a16="http://schemas.microsoft.com/office/drawing/2014/main" id="{587FF281-69C7-48FC-B13E-31CF5CB53D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181FDF6-E21B-4E1F-B5C2-97C64233F3C7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  <p:pic>
        <p:nvPicPr>
          <p:cNvPr id="1032" name="Picture 19">
            <a:extLst>
              <a:ext uri="{FF2B5EF4-FFF2-40B4-BE49-F238E27FC236}">
                <a16:creationId xmlns:a16="http://schemas.microsoft.com/office/drawing/2014/main" id="{6CF22065-A4C1-47B3-896C-B9DB9720C3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845629"/>
            <a:ext cx="1291167" cy="60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ughingsquid.com/world-mercator-projection-map-country-size/" TargetMode="External"/><Relationship Id="rId2" Type="http://schemas.openxmlformats.org/officeDocument/2006/relationships/hyperlink" Target="https://www.youtube.com/watch?v=CPQZ7NcQ6Y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sktop.arcgis.com/en/arcmap/10.3/guide-books/map-projections/geographic-coordinate-system.htm" TargetMode="External"/><Relationship Id="rId4" Type="http://schemas.openxmlformats.org/officeDocument/2006/relationships/hyperlink" Target="https://www.britannica.com/science/Mercator-projection/media/375638/23109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latest/map/projections/pdf/projected_coordinate_systems.pdf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-education.psu.edu/natureofgeoinfo/c2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en/arcmap/10.3/manage-data/geodatabases/raster-basics.htm" TargetMode="External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help/projects/supported-data-types-and-items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graphic_information_syst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.edu/casit/information/purchasing-software/" TargetMode="External"/><Relationship Id="rId2" Type="http://schemas.openxmlformats.org/officeDocument/2006/relationships/hyperlink" Target="https://www.qgis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.edu/casit/help-reques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service-details/massgis-data-lay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get-started/introducing-arcgis-pro.htm" TargetMode="External"/><Relationship Id="rId7" Type="http://schemas.openxmlformats.org/officeDocument/2006/relationships/hyperlink" Target="https://learn.arcgis.com/en/galler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arcpy/main/arcgis-pro-arcpy-reference.htm" TargetMode="External"/><Relationship Id="rId5" Type="http://schemas.openxmlformats.org/officeDocument/2006/relationships/hyperlink" Target="https://pro.arcgis.com/en/pro-app/tool-reference/main/arcgis-pro-tool-reference.htm" TargetMode="External"/><Relationship Id="rId4" Type="http://schemas.openxmlformats.org/officeDocument/2006/relationships/hyperlink" Target="https://pro.arcgis.com/en/pro-app/help/main/welcome-to-the-arcgis-pro-app-help.ht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desktop.arcgis.com/en/arcmap/10.3/guide-books/map-projections/geographic-coordinate-system.htm" TargetMode="External"/><Relationship Id="rId3" Type="http://schemas.openxmlformats.org/officeDocument/2006/relationships/image" Target="../media/image3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sktop.arcgis.com/en/arcmap/10.3/guide-books/map-projections/about-geographic-coordinate-systems.htm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s://www.e-education.psu.edu/natureofgeoinfo/c2_p10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s.noaa.gov/datums/newdatums/index.shtml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llipsoid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orth_American_Datum#/media/File:Datum_Shift_Between_NAD27_and_NAD83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latest/map/projections/pdf/geographic_coordinate_systems.pdf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614569E-652B-4B8B-B2A6-93993576DD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Basics of using ArcGIS Pro</a:t>
            </a:r>
            <a:endParaRPr lang="en-US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4A4B576-9A7C-4D44-BA16-1F64FC9AFD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Research Computing Services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February 4, 2020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Dennis Milechin, P.E.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help@scc.bu.edu</a:t>
            </a:r>
            <a:endParaRPr lang="en-US" altLang="en-US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Projections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02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42" y="1156758"/>
            <a:ext cx="5492160" cy="5448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006" y="1684936"/>
            <a:ext cx="420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wrong with this map?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71412"/>
              </p:ext>
            </p:extLst>
          </p:nvPr>
        </p:nvGraphicFramePr>
        <p:xfrm>
          <a:off x="435006" y="2973377"/>
          <a:ext cx="3685079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39431">
                  <a:extLst>
                    <a:ext uri="{9D8B030D-6E8A-4147-A177-3AD203B41FA5}">
                      <a16:colId xmlns:a16="http://schemas.microsoft.com/office/drawing/2014/main" val="816318536"/>
                    </a:ext>
                  </a:extLst>
                </a:gridCol>
                <a:gridCol w="1945648">
                  <a:extLst>
                    <a:ext uri="{9D8B030D-6E8A-4147-A177-3AD203B41FA5}">
                      <a16:colId xmlns:a16="http://schemas.microsoft.com/office/drawing/2014/main" val="3003423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( mi ^2)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11,730,000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5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Antarctica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5,405,000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3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Greenland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836,300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40277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659753" y="1171212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Greenland</a:t>
            </a:r>
            <a:endParaRPr lang="en-US" sz="1800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7867779" y="1355878"/>
            <a:ext cx="791974" cy="666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7965667" y="6056855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Antarctica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9231431" y="4609679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Africa</a:t>
            </a:r>
            <a:endParaRPr lang="en-US" sz="1800" dirty="0"/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 flipV="1">
            <a:off x="8835444" y="4288031"/>
            <a:ext cx="395987" cy="5184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41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28908" y="556340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www.youtube.com/watch?v=CPQZ7NcQ6YQ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https://laughingsquid.com/world-mercator-projection-map-country-size/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7" y="1781470"/>
            <a:ext cx="3604231" cy="3376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59" y="2811446"/>
            <a:ext cx="3783126" cy="1368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331" y="1781469"/>
            <a:ext cx="3819738" cy="27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6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8040" y="1949096"/>
            <a:ext cx="86379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Allow creation of flat maps.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- At expense of distorting:</a:t>
            </a:r>
          </a:p>
          <a:p>
            <a:r>
              <a:rPr lang="en-US" dirty="0"/>
              <a:t>	</a:t>
            </a:r>
            <a:r>
              <a:rPr lang="en-US" dirty="0" smtClean="0"/>
              <a:t>- Shape</a:t>
            </a:r>
          </a:p>
          <a:p>
            <a:r>
              <a:rPr lang="en-US" dirty="0"/>
              <a:t>	</a:t>
            </a:r>
            <a:r>
              <a:rPr lang="en-US" dirty="0" smtClean="0"/>
              <a:t>- Area</a:t>
            </a:r>
          </a:p>
          <a:p>
            <a:r>
              <a:rPr lang="en-US" dirty="0"/>
              <a:t>	</a:t>
            </a:r>
            <a:r>
              <a:rPr lang="en-US" dirty="0" smtClean="0"/>
              <a:t>- Direction</a:t>
            </a:r>
          </a:p>
          <a:p>
            <a:r>
              <a:rPr lang="en-US" dirty="0"/>
              <a:t>	</a:t>
            </a:r>
            <a:r>
              <a:rPr lang="en-US" dirty="0" smtClean="0"/>
              <a:t>-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pic>
        <p:nvPicPr>
          <p:cNvPr id="7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25" y="190389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rcator proj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27" y="1807035"/>
            <a:ext cx="6841573" cy="42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6026" y="1333500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91200" y="632810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https://www.britannica.com/science/Mercator-projection/media/375638/231099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506026" y="5675157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5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32" y="1333499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3"/>
          </p:cNvCxnSpPr>
          <p:nvPr/>
        </p:nvCxnSpPr>
        <p:spPr bwMode="auto">
          <a:xfrm flipV="1">
            <a:off x="4616387" y="1564332"/>
            <a:ext cx="1713392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54" y="1333500"/>
            <a:ext cx="3733199" cy="2856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53" y="2913560"/>
            <a:ext cx="2083571" cy="3202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89271" y="6168187"/>
            <a:ext cx="27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NAD 1983 UTM Zone 15N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6244383" y="4189921"/>
            <a:ext cx="15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Cube World</a:t>
            </a:r>
            <a:endParaRPr lang="en-US" sz="1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55" y="3799679"/>
            <a:ext cx="2537995" cy="23713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31615" y="6220381"/>
            <a:ext cx="323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Polar NSIDC EASE Grid North</a:t>
            </a:r>
            <a:endParaRPr lang="en-US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472" y="1380350"/>
            <a:ext cx="4227525" cy="24193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2800" y="4017979"/>
            <a:ext cx="15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World Fuller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 –Geographic Coordinate Systems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Tx/>
              <a:buChar char="-"/>
            </a:pPr>
            <a:r>
              <a:rPr lang="en-US" dirty="0">
                <a:hlinkClick r:id="rId3"/>
              </a:rPr>
              <a:t>https://desktop.arcgis.com/en/arcmap/latest/map/projections/pdf/projected_coordinate_systems.pdf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Projected Coordinate Systems supported by ArcGIS 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Why do you need to care?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Certain GIS tools require geographic coordinate system and projection to be the same for all inputs.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err="1" smtClean="0"/>
              <a:t>Georeferencing</a:t>
            </a:r>
            <a:r>
              <a:rPr lang="en-US" dirty="0" smtClean="0"/>
              <a:t> images or old maps.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When receiving data, like a CSV file with coordinates, make sure you know the geographic coordinate system and projection!</a:t>
            </a:r>
          </a:p>
          <a:p>
            <a:pPr marL="800100" lvl="1" indent="-342900">
              <a:buFontTx/>
              <a:buChar char="-"/>
            </a:pPr>
            <a:endParaRPr lang="en-US" dirty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GIS software implements most of the GIS theory for us.  Phew!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58908" y="294568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learn more:</a:t>
            </a:r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://www.e-education.psu.edu/natureofgeoinfo/c2.html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3002" y="1547260"/>
            <a:ext cx="642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 and projections.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Spatial Data Types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56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Outline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Lecture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What is GIS?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GIS Theory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coordinate system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Projections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Spatial data </a:t>
            </a:r>
            <a:r>
              <a:rPr lang="en-US" altLang="en-US" b="1" dirty="0"/>
              <a:t>t</a:t>
            </a:r>
            <a:r>
              <a:rPr lang="en-US" altLang="en-US" b="1" dirty="0" smtClean="0"/>
              <a:t>ypes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Attributes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ArcGIS Products 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Hands On Portion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7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 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98932" y="3982193"/>
            <a:ext cx="1417962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740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 flipV="1">
            <a:off x="4906391" y="3366856"/>
            <a:ext cx="276225" cy="9587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182616" y="2708847"/>
            <a:ext cx="972584" cy="6580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71" y="2736588"/>
            <a:ext cx="1828800" cy="2219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5635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2237173" y="2708848"/>
            <a:ext cx="82296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006571" y="2519935"/>
            <a:ext cx="7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(X, Y)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 bwMode="auto">
          <a:xfrm>
            <a:off x="4835369" y="4246406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113285" y="328761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082488" y="265735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166151" y="444033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836196" y="416716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292425" y="354704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907217" y="355479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060464" y="314979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68281" y="4904912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Polylines</a:t>
            </a:r>
            <a:endParaRPr lang="en-US" dirty="0"/>
          </a:p>
        </p:txBody>
      </p:sp>
      <p:cxnSp>
        <p:nvCxnSpPr>
          <p:cNvPr id="30" name="Straight Connector 29"/>
          <p:cNvCxnSpPr>
            <a:endCxn id="33" idx="4"/>
          </p:cNvCxnSpPr>
          <p:nvPr/>
        </p:nvCxnSpPr>
        <p:spPr bwMode="auto">
          <a:xfrm flipV="1">
            <a:off x="7878467" y="2779456"/>
            <a:ext cx="71021" cy="15098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33" idx="6"/>
          </p:cNvCxnSpPr>
          <p:nvPr/>
        </p:nvCxnSpPr>
        <p:spPr bwMode="auto">
          <a:xfrm flipV="1">
            <a:off x="8020509" y="2672480"/>
            <a:ext cx="1106767" cy="277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/>
          <p:cNvSpPr/>
          <p:nvPr/>
        </p:nvSpPr>
        <p:spPr bwMode="auto">
          <a:xfrm>
            <a:off x="7807445" y="421003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78466" y="262098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054564" y="262098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40357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Polygon</a:t>
            </a:r>
            <a:endParaRPr lang="en-US" dirty="0"/>
          </a:p>
        </p:txBody>
      </p:sp>
      <p:cxnSp>
        <p:nvCxnSpPr>
          <p:cNvPr id="38" name="Straight Connector 37"/>
          <p:cNvCxnSpPr>
            <a:endCxn id="34" idx="5"/>
          </p:cNvCxnSpPr>
          <p:nvPr/>
        </p:nvCxnSpPr>
        <p:spPr bwMode="auto">
          <a:xfrm flipH="1" flipV="1">
            <a:off x="9175805" y="2756249"/>
            <a:ext cx="642898" cy="8700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32" idx="6"/>
          </p:cNvCxnSpPr>
          <p:nvPr/>
        </p:nvCxnSpPr>
        <p:spPr bwMode="auto">
          <a:xfrm flipV="1">
            <a:off x="7949488" y="3616125"/>
            <a:ext cx="1869215" cy="673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Oval 43"/>
          <p:cNvSpPr/>
          <p:nvPr/>
        </p:nvSpPr>
        <p:spPr bwMode="auto">
          <a:xfrm>
            <a:off x="9725021" y="354474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0133" y="5903913"/>
            <a:ext cx="653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Each type of vector data is put in its own group when stored.  Example, a Points </a:t>
            </a:r>
            <a:r>
              <a:rPr lang="en-US" sz="1600" dirty="0" err="1" smtClean="0"/>
              <a:t>Shapefile</a:t>
            </a:r>
            <a:r>
              <a:rPr lang="en-US" sz="1600" dirty="0" smtClean="0"/>
              <a:t> will only have points data, no polylines or polygons.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09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184777" y="4035458"/>
            <a:ext cx="2070965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5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Raster Data – continuous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4735" y="6246813"/>
            <a:ext cx="5211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desktop.arcgis.com/en/arcmap/latest/manage-data/raster-and-images/what-is-raster-data.htm</a:t>
            </a:r>
            <a:endParaRPr lang="en-US" sz="1000" dirty="0" smtClean="0"/>
          </a:p>
          <a:p>
            <a:r>
              <a:rPr lang="en-US" sz="1000" dirty="0">
                <a:hlinkClick r:id="rId3"/>
              </a:rPr>
              <a:t>http://desktop.arcgis.com/en/arcmap/10.3/manage-data/geodatabases/raster-basics.htm</a:t>
            </a:r>
            <a:endParaRPr lang="en-US" sz="1000" dirty="0"/>
          </a:p>
        </p:txBody>
      </p:sp>
      <p:pic>
        <p:nvPicPr>
          <p:cNvPr id="1026" name="Picture 2" descr="Diagram of cell valu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9"/>
          <a:stretch/>
        </p:blipFill>
        <p:spPr bwMode="auto">
          <a:xfrm>
            <a:off x="2591786" y="2598895"/>
            <a:ext cx="5219700" cy="27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50940" y="2964016"/>
            <a:ext cx="5169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Raster Spatial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Origin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Location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Size</a:t>
            </a:r>
          </a:p>
        </p:txBody>
      </p:sp>
    </p:spTree>
    <p:extLst>
      <p:ext uri="{BB962C8B-B14F-4D97-AF65-F5344CB8AC3E}">
        <p14:creationId xmlns:p14="http://schemas.microsoft.com/office/powerpoint/2010/main" val="38574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347" y="354971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88" y="1141671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Examples of Raster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8102" y="6466602"/>
            <a:ext cx="5211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http://desktop.arcgis.com/en/arcmap/latest/manage-data/raster-and-images/what-is-raster-data.htm</a:t>
            </a:r>
            <a:endParaRPr lang="en-US" sz="1000" dirty="0"/>
          </a:p>
        </p:txBody>
      </p:sp>
      <p:pic>
        <p:nvPicPr>
          <p:cNvPr id="5122" name="Picture 2" descr="raster as base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101505"/>
            <a:ext cx="30956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rrain analysis example showing elev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052061"/>
            <a:ext cx="28575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matic raster 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26" y="4587401"/>
            <a:ext cx="511492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4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52768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1735" y="1587624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Component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4572000" y="2613916"/>
            <a:ext cx="1591569" cy="1012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282270" y="375525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6163569" y="2613916"/>
            <a:ext cx="1258163" cy="9410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725820" y="3590137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cxnSp>
        <p:nvCxnSpPr>
          <p:cNvPr id="11" name="Straight Arrow Connector 10"/>
          <p:cNvCxnSpPr>
            <a:stCxn id="23" idx="2"/>
          </p:cNvCxnSpPr>
          <p:nvPr/>
        </p:nvCxnSpPr>
        <p:spPr bwMode="auto">
          <a:xfrm flipH="1">
            <a:off x="2265287" y="4398328"/>
            <a:ext cx="2008817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077403" y="532650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Points</a:t>
            </a:r>
            <a:endParaRPr lang="en-US" kern="0" dirty="0"/>
          </a:p>
        </p:txBody>
      </p:sp>
      <p:cxnSp>
        <p:nvCxnSpPr>
          <p:cNvPr id="13" name="Straight Arrow Connector 12"/>
          <p:cNvCxnSpPr>
            <a:stCxn id="23" idx="2"/>
          </p:cNvCxnSpPr>
          <p:nvPr/>
        </p:nvCxnSpPr>
        <p:spPr bwMode="auto">
          <a:xfrm flipH="1">
            <a:off x="4257089" y="4398328"/>
            <a:ext cx="17015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282269" y="5326504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Polylines</a:t>
            </a:r>
            <a:endParaRPr lang="en-US" kern="0" dirty="0"/>
          </a:p>
        </p:txBody>
      </p:sp>
      <p:cxnSp>
        <p:nvCxnSpPr>
          <p:cNvPr id="18" name="Straight Arrow Connector 17"/>
          <p:cNvCxnSpPr>
            <a:stCxn id="23" idx="2"/>
          </p:cNvCxnSpPr>
          <p:nvPr/>
        </p:nvCxnSpPr>
        <p:spPr bwMode="auto">
          <a:xfrm>
            <a:off x="4274104" y="4398328"/>
            <a:ext cx="1380971" cy="777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265936" y="5274816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Polygon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879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GIS Theory – Spatial Data Types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079086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is spatial data stored?</a:t>
            </a:r>
          </a:p>
          <a:p>
            <a:pPr marL="0" indent="0">
              <a:buNone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 many options to cover in this course!</a:t>
            </a:r>
          </a:p>
          <a:p>
            <a:pPr marL="0" indent="0">
              <a:buNone/>
            </a:pP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pro.arcgis.com/en/pro-app/help/projects/supported-data-types-and-items.htm</a:t>
            </a:r>
            <a:endParaRPr lang="en-US" sz="1400" dirty="0" smtClean="0"/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Ones:</a:t>
            </a:r>
          </a:p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Shapefiles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Geodatabase</a:t>
            </a: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CSV Files</a:t>
            </a: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Map Services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Attributes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7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56" y="53044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067" y="1403631"/>
            <a:ext cx="3022353" cy="6293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Spatial Component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655786" y="1447800"/>
            <a:ext cx="3022353" cy="6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 smtClean="0"/>
              <a:t>Attribute Component</a:t>
            </a:r>
            <a:endParaRPr lang="en-US" kern="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r="1794"/>
          <a:stretch/>
        </p:blipFill>
        <p:spPr>
          <a:xfrm>
            <a:off x="1016985" y="2032986"/>
            <a:ext cx="4105431" cy="38709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86" y="2212952"/>
            <a:ext cx="3095625" cy="268605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 bwMode="auto">
          <a:xfrm>
            <a:off x="3746377" y="3666478"/>
            <a:ext cx="106532" cy="976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52" name="Straight Arrow Connector 51"/>
          <p:cNvCxnSpPr/>
          <p:nvPr/>
        </p:nvCxnSpPr>
        <p:spPr bwMode="auto">
          <a:xfrm flipH="1">
            <a:off x="3852910" y="2674617"/>
            <a:ext cx="736845" cy="99186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313608" y="2212952"/>
            <a:ext cx="89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(x, 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Products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30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What is GIS?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Information System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altLang="en-US" b="1" dirty="0" smtClean="0"/>
              <a:t>“</a:t>
            </a:r>
            <a:r>
              <a:rPr lang="en-US" dirty="0"/>
              <a:t>A </a:t>
            </a:r>
            <a:r>
              <a:rPr lang="en-US" b="1" dirty="0"/>
              <a:t>geographic information system</a:t>
            </a:r>
            <a:r>
              <a:rPr lang="en-US" dirty="0"/>
              <a:t> (</a:t>
            </a:r>
            <a:r>
              <a:rPr lang="en-US" b="1" dirty="0"/>
              <a:t>GIS</a:t>
            </a:r>
            <a:r>
              <a:rPr lang="en-US" dirty="0"/>
              <a:t>) is a system designed to capture, store, manipulate, analyze, manage, and present spatial or geographic </a:t>
            </a:r>
            <a:r>
              <a:rPr lang="en-US" dirty="0" smtClean="0"/>
              <a:t>data”</a:t>
            </a:r>
          </a:p>
          <a:p>
            <a:pPr marL="914400" lvl="2" indent="0" eaLnBrk="1" hangingPunct="1">
              <a:buClr>
                <a:srgbClr val="CC0000"/>
              </a:buClr>
              <a:buNone/>
            </a:pPr>
            <a:endParaRPr lang="en-US" altLang="en-US" b="1" dirty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sz="1000" dirty="0">
                <a:hlinkClick r:id="rId3"/>
              </a:rPr>
              <a:t>https://en.wikipedia.org/wiki/Geographic_information_system</a:t>
            </a:r>
            <a:endParaRPr lang="en-US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4111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– Products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88215" y="1310326"/>
            <a:ext cx="7614763" cy="3886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Desktop Application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Pro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Cloud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Online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</a:t>
            </a:r>
            <a:r>
              <a:rPr lang="en-US" dirty="0" err="1" smtClean="0"/>
              <a:t>StoryMaps</a:t>
            </a:r>
            <a:endParaRPr lang="en-US" dirty="0" smtClean="0"/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Living Atlas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Hub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/>
              <a:t>ArcGIS </a:t>
            </a:r>
            <a:r>
              <a:rPr lang="en-US" dirty="0" smtClean="0"/>
              <a:t>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Enterprise Server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Enterprise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297130" y="1806821"/>
            <a:ext cx="3309915" cy="4438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10132" y="551406"/>
            <a:ext cx="6881868" cy="193899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Create maps for printing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Symbolize spatial data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Create, edit, delete spatial data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Toolboxes for spatial analysis</a:t>
            </a:r>
          </a:p>
          <a:p>
            <a:r>
              <a:rPr lang="en-US" dirty="0" smtClean="0"/>
              <a:t>- Upload data or maps to ArcGIS Online to share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1"/>
            <a:endCxn id="5" idx="3"/>
          </p:cNvCxnSpPr>
          <p:nvPr/>
        </p:nvCxnSpPr>
        <p:spPr bwMode="auto">
          <a:xfrm flipH="1">
            <a:off x="4607045" y="1520902"/>
            <a:ext cx="703087" cy="50786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297130" y="2665008"/>
            <a:ext cx="3234500" cy="888897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11" name="Straight Arrow Connector 10"/>
          <p:cNvCxnSpPr>
            <a:stCxn id="17" idx="1"/>
            <a:endCxn id="10" idx="3"/>
          </p:cNvCxnSpPr>
          <p:nvPr/>
        </p:nvCxnSpPr>
        <p:spPr bwMode="auto">
          <a:xfrm flipH="1" flipV="1">
            <a:off x="4531630" y="3109457"/>
            <a:ext cx="778502" cy="22805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310132" y="2737348"/>
            <a:ext cx="614950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Create simple maps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Minimal spatial processing tools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Easy to share maps or spatial data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7130" y="3582164"/>
            <a:ext cx="3234500" cy="395948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24" name="Straight Arrow Connector 23"/>
          <p:cNvCxnSpPr>
            <a:stCxn id="25" idx="1"/>
            <a:endCxn id="23" idx="3"/>
          </p:cNvCxnSpPr>
          <p:nvPr/>
        </p:nvCxnSpPr>
        <p:spPr bwMode="auto">
          <a:xfrm flipH="1" flipV="1">
            <a:off x="4531630" y="3780138"/>
            <a:ext cx="778502" cy="6831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310132" y="4232430"/>
            <a:ext cx="614950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ESRI managed data repository</a:t>
            </a:r>
          </a:p>
        </p:txBody>
      </p:sp>
    </p:spTree>
    <p:extLst>
      <p:ext uri="{BB962C8B-B14F-4D97-AF65-F5344CB8AC3E}">
        <p14:creationId xmlns:p14="http://schemas.microsoft.com/office/powerpoint/2010/main" val="14072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0" grpId="0" animBg="1"/>
      <p:bldP spid="17" grpId="0" animBg="1"/>
      <p:bldP spid="23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ArcGIS Pro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09313" y="1130920"/>
            <a:ext cx="92100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can I get ArcGIS Pro?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Works </a:t>
            </a:r>
            <a:r>
              <a:rPr lang="en-US" b="1" dirty="0" smtClean="0"/>
              <a:t>ONLY</a:t>
            </a:r>
            <a:r>
              <a:rPr lang="en-US" dirty="0" smtClean="0"/>
              <a:t> on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Alternative – QGIS (</a:t>
            </a:r>
            <a:r>
              <a:rPr lang="en-US" dirty="0">
                <a:hlinkClick r:id="rId2"/>
              </a:rPr>
              <a:t>https://www.qgis.org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IT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Free for CAS Students, Faculty, Staff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$125 per year for others.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http://www.bu.edu/casit/information/purchasing-software/</a:t>
            </a:r>
            <a:endParaRPr lang="en-US" dirty="0"/>
          </a:p>
          <a:p>
            <a:pPr lvl="1"/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Computer Labs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Building computer labs 327 and 330.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BU Medical – “L” Building L1110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ArcGIS Online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1157" y="2224430"/>
            <a:ext cx="92100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can I get ArcGIS Online access?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IT can create an account for you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http://www.bu.edu/casit/help-request/</a:t>
            </a:r>
            <a:endParaRPr lang="en-US" dirty="0"/>
          </a:p>
          <a:p>
            <a:pPr lvl="1"/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44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 – Example Workflow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Collect field </a:t>
            </a:r>
            <a:r>
              <a:rPr lang="en-US" dirty="0"/>
              <a:t>d</a:t>
            </a:r>
            <a:r>
              <a:rPr lang="en-US" dirty="0" smtClean="0"/>
              <a:t>ata with coordinates, or download it. 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>
                <a:hlinkClick r:id="rId3"/>
              </a:rPr>
              <a:t>https://www.mass.gov/service-details/massgis-data-layers</a:t>
            </a:r>
            <a:endParaRPr lang="en-US" sz="1400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Clean the data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Import data into ArcGIS Pro.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ArcGIS Pro to visualize the data in map form.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Toolboxes to do spatial analysis.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Create map showing the results.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Share the map/results with others.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665824" y="2982115"/>
            <a:ext cx="7457244" cy="923278"/>
          </a:xfrm>
          <a:prstGeom prst="rect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81735" y="3212921"/>
            <a:ext cx="22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1"/>
            <a:endCxn id="2" idx="3"/>
          </p:cNvCxnSpPr>
          <p:nvPr/>
        </p:nvCxnSpPr>
        <p:spPr bwMode="auto">
          <a:xfrm flipH="1">
            <a:off x="8123068" y="3443754"/>
            <a:ext cx="858667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0826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 - Resources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079086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ArcGIS Pro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https://pro.arcgis.com/en/pro-app/get-started/introducing-arcgis-pro.htm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Documentation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https://pro.arcgis.com/en/pro-app/help/main/welcome-to-the-arcgis-pro-app-help.htm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Pro Tool Reference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https://pro.arcgis.com/en/pro-app/tool-reference/main/arcgis-pro-tool-reference.htm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Pro Python Reference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pro.arcgis.com/en/pro-app/arcpy/main/arcgis-pro-arcpy-reference.htm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 Galleries of specific applications of GIS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https://learn.arcgis.com/en/gallery/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30" y="2761456"/>
            <a:ext cx="10566400" cy="685800"/>
          </a:xfrm>
        </p:spPr>
        <p:txBody>
          <a:bodyPr/>
          <a:lstStyle/>
          <a:p>
            <a:r>
              <a:rPr lang="en-US" b="1" dirty="0" smtClean="0"/>
              <a:t>Let’s Open ArcGIS Pro!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21" y="531443"/>
            <a:ext cx="4828289" cy="51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</a:t>
            </a:r>
            <a:r>
              <a:rPr lang="en-US" altLang="en-US" b="1" dirty="0"/>
              <a:t>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74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4024"/>
          <a:stretch/>
        </p:blipFill>
        <p:spPr>
          <a:xfrm>
            <a:off x="1266092" y="1674056"/>
            <a:ext cx="8525974" cy="5079608"/>
          </a:xfrm>
          <a:prstGeom prst="rect">
            <a:avLst/>
          </a:prstGeom>
        </p:spPr>
      </p:pic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826" y="385028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System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076" y="1161256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How do I tell a computer where we are located on earth?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/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 smtClean="0"/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4403188" y="2450237"/>
            <a:ext cx="3746515" cy="14043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9701" y="1988572"/>
            <a:ext cx="1784412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49700" y="2519698"/>
            <a:ext cx="5126633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/>
              <a:t>42.336046, -</a:t>
            </a:r>
            <a:r>
              <a:rPr lang="en-US" b="1" dirty="0" smtClean="0"/>
              <a:t>71.072484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8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5639" y="3538636"/>
            <a:ext cx="41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system.</a:t>
            </a:r>
            <a:endParaRPr lang="en-US" dirty="0"/>
          </a:p>
        </p:txBody>
      </p:sp>
      <p:pic>
        <p:nvPicPr>
          <p:cNvPr id="1030" name="Picture 6" descr="An example showing how the Cartesian coordinate system 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04" y="1826398"/>
            <a:ext cx="24193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3444" y="3183254"/>
            <a:ext cx="30475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4"/>
              </a:rPr>
              <a:t>https://www.e-education.psu.edu/natureofgeoinfo/c2_p10.html</a:t>
            </a:r>
            <a:endParaRPr 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653002" y="1333500"/>
            <a:ext cx="387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Cartesian Coordinate System</a:t>
            </a:r>
            <a:endParaRPr lang="en-US" dirty="0"/>
          </a:p>
        </p:txBody>
      </p:sp>
      <p:pic>
        <p:nvPicPr>
          <p:cNvPr id="1032" name="Picture 8" descr="Illustration of parallels and meridians that form a gratic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6" y="4043709"/>
            <a:ext cx="53149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6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1034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78" y="127987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921376" y="5087296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8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8" name="Rectangle 17"/>
          <p:cNvSpPr/>
          <p:nvPr/>
        </p:nvSpPr>
        <p:spPr>
          <a:xfrm>
            <a:off x="233778" y="551877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6"/>
              </a:rPr>
              <a:t>http://desktop.arcgis.com/en/arcmap/10.3/guide-books/map-projections/about-geographic-coordinate-systems.htm</a:t>
            </a:r>
            <a:endParaRPr lang="en-US" sz="8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8860933" y="1628259"/>
            <a:ext cx="799115" cy="8458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556643" y="1280536"/>
            <a:ext cx="270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(50 E, 40 N)</a:t>
            </a:r>
            <a:endParaRPr lang="en-US" dirty="0"/>
          </a:p>
        </p:txBody>
      </p:sp>
      <p:cxnSp>
        <p:nvCxnSpPr>
          <p:cNvPr id="30" name="Straight Connector 29"/>
          <p:cNvCxnSpPr>
            <a:stCxn id="1030" idx="0"/>
            <a:endCxn id="1030" idx="2"/>
          </p:cNvCxnSpPr>
          <p:nvPr/>
        </p:nvCxnSpPr>
        <p:spPr bwMode="auto">
          <a:xfrm>
            <a:off x="2380479" y="1826398"/>
            <a:ext cx="0" cy="12858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30" idx="1"/>
          </p:cNvCxnSpPr>
          <p:nvPr/>
        </p:nvCxnSpPr>
        <p:spPr bwMode="auto">
          <a:xfrm>
            <a:off x="1170804" y="2469336"/>
            <a:ext cx="2296673" cy="4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7137" y="5377758"/>
            <a:ext cx="44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Defined by a math model.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46891" y="1768468"/>
            <a:ext cx="150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Point (2,2)</a:t>
            </a:r>
            <a:endParaRPr lang="en-US" sz="1600" b="1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2380479" y="2436068"/>
            <a:ext cx="38818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cxnSp>
      <p:sp>
        <p:nvSpPr>
          <p:cNvPr id="40" name="Oval 39"/>
          <p:cNvSpPr/>
          <p:nvPr/>
        </p:nvSpPr>
        <p:spPr bwMode="auto">
          <a:xfrm>
            <a:off x="2688879" y="2007344"/>
            <a:ext cx="135803" cy="115853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 flipV="1">
            <a:off x="2768661" y="2105483"/>
            <a:ext cx="0" cy="35967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7553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21" grpId="0"/>
      <p:bldP spid="33" grpId="0"/>
      <p:bldP spid="34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812800" y="1367073"/>
            <a:ext cx="7353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Very complicated topic.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many Geographic Coordinate Systems.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spherical/ellipsoidal </a:t>
            </a:r>
            <a:r>
              <a:rPr lang="en-US" dirty="0"/>
              <a:t>a</a:t>
            </a:r>
            <a:r>
              <a:rPr lang="en-US" dirty="0" smtClean="0"/>
              <a:t>pproximation of Earth.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They are updated occasionally.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North American Datum (NAD)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27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83 (with 5 updates)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hlinkClick r:id="rId3"/>
              </a:rPr>
              <a:t>New Datum in 2022!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s://upload.wikimedia.org/wikipedia/commons/thumb/3/33/Ellipsoide.svg/400px-Ellipsoid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36" y="1967897"/>
            <a:ext cx="3810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27814" y="5276052"/>
            <a:ext cx="21627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https://en.wikipedia.org/wiki/Ellipsoid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43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4098" name="Picture 2" descr="https://upload.wikimedia.org/wikipedia/commons/4/41/Datum_Shift_Between_NAD27_and_NAD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2" y="1429145"/>
            <a:ext cx="8146453" cy="424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96975" y="5773108"/>
            <a:ext cx="82869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https://en.wikipedia.org/wiki/North_American_Datum#/media/File:Datum_Shift_Between_NAD27_and_NAD83.png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8839200" y="1178394"/>
            <a:ext cx="3443926" cy="400110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b="1" dirty="0" smtClean="0"/>
              <a:t>42.336046</a:t>
            </a:r>
            <a:r>
              <a:rPr lang="en-US" sz="2000" b="1" dirty="0"/>
              <a:t>, -</a:t>
            </a:r>
            <a:r>
              <a:rPr lang="en-US" sz="2000" b="1" dirty="0" smtClean="0"/>
              <a:t>71.072484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8175280" y="1640059"/>
            <a:ext cx="663920" cy="10216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54150" y="2487029"/>
            <a:ext cx="245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be off by 40 to 45 meters!</a:t>
            </a:r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 – Geographic Coordinate System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7064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 –Geographic Coordinate Systems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hlinkClick r:id="rId3"/>
              </a:rPr>
              <a:t>https://desktop.arcgis.com/en/arcmap/latest/map/projections/pdf/geographic_coordinate_systems.pdf</a:t>
            </a:r>
            <a:endParaRPr lang="en-US" dirty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Systems supported by ArcGIS 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91573800B074D9DC1ABE8152B2F7B" ma:contentTypeVersion="9" ma:contentTypeDescription="Create a new document." ma:contentTypeScope="" ma:versionID="3224b72f38d0176abf053a77e9fc8f92">
  <xsd:schema xmlns:xsd="http://www.w3.org/2001/XMLSchema" xmlns:xs="http://www.w3.org/2001/XMLSchema" xmlns:p="http://schemas.microsoft.com/office/2006/metadata/properties" xmlns:ns2="dbe3083c-a2b3-4781-8edf-730f35644aaa" xmlns:ns3="307d9ce4-99e2-4d30-8e78-7d7f4c3d586e" targetNamespace="http://schemas.microsoft.com/office/2006/metadata/properties" ma:root="true" ma:fieldsID="dc0db1d53650d0f47d155f0e0b6811d1" ns2:_="" ns3:_="">
    <xsd:import namespace="dbe3083c-a2b3-4781-8edf-730f35644aaa"/>
    <xsd:import namespace="307d9ce4-99e2-4d30-8e78-7d7f4c3d586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e3083c-a2b3-4781-8edf-730f35644aa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d9ce4-99e2-4d30-8e78-7d7f4c3d58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LongProperties xmlns="http://schemas.microsoft.com/office/2006/metadata/longPropertie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F6170D-3476-46C7-BE06-A4E8FA9CB4BE}">
  <ds:schemaRefs>
    <ds:schemaRef ds:uri="307d9ce4-99e2-4d30-8e78-7d7f4c3d586e"/>
    <ds:schemaRef ds:uri="dbe3083c-a2b3-4781-8edf-730f35644a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3E6894-100F-474E-8C0B-C73CFFC4A459}">
  <ds:schemaRefs>
    <ds:schemaRef ds:uri="http://schemas.microsoft.com/office/2006/metadata/properties"/>
    <ds:schemaRef ds:uri="307d9ce4-99e2-4d30-8e78-7d7f4c3d586e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dbe3083c-a2b3-4781-8edf-730f35644aaa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2D7E620-9286-422A-B000-54E713F80CCD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2C327E30-CA33-417A-A1FF-497E5F18F5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5814</TotalTime>
  <Words>1295</Words>
  <Application>Microsoft Office PowerPoint</Application>
  <PresentationFormat>Widescreen</PresentationFormat>
  <Paragraphs>361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Osaka</vt:lpstr>
      <vt:lpstr>Times</vt:lpstr>
      <vt:lpstr>Times New Roman</vt:lpstr>
      <vt:lpstr>Wingdings</vt:lpstr>
      <vt:lpstr>Blank Presentation</vt:lpstr>
      <vt:lpstr>Basics of using ArcGIS Pro</vt:lpstr>
      <vt:lpstr>Outline</vt:lpstr>
      <vt:lpstr>What is GIS?</vt:lpstr>
      <vt:lpstr>GIS Theory – Geographic Coordinate System</vt:lpstr>
      <vt:lpstr>GIS Theory – Geographic Coordinate System</vt:lpstr>
      <vt:lpstr>GIS Theory – Geographic Coordinate System</vt:lpstr>
      <vt:lpstr>GIS Theory – Geographic Coordinate System</vt:lpstr>
      <vt:lpstr>PowerPoint Presentation</vt:lpstr>
      <vt:lpstr>PowerPoint Presentation</vt:lpstr>
      <vt:lpstr>GIS Theory – Projections</vt:lpstr>
      <vt:lpstr>GIS Theory - Projections</vt:lpstr>
      <vt:lpstr>GIS Theory - Projections</vt:lpstr>
      <vt:lpstr>GIS Theory - Projections</vt:lpstr>
      <vt:lpstr>GIS Theory - Projections</vt:lpstr>
      <vt:lpstr>GIS Theory - Projections</vt:lpstr>
      <vt:lpstr>PowerPoint Presentation</vt:lpstr>
      <vt:lpstr>PowerPoint Presentation</vt:lpstr>
      <vt:lpstr>GIS Theory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Attributes</vt:lpstr>
      <vt:lpstr>GIS Theory - Attributes</vt:lpstr>
      <vt:lpstr>ESRI Products</vt:lpstr>
      <vt:lpstr>ESRI – Products</vt:lpstr>
      <vt:lpstr>ArcGIS Pro</vt:lpstr>
      <vt:lpstr>ArcGIS Online</vt:lpstr>
      <vt:lpstr>ArcGIS Pro</vt:lpstr>
      <vt:lpstr>ArcGIS Pro – Example Workflow</vt:lpstr>
      <vt:lpstr>ArcGIS Pro - Resources</vt:lpstr>
      <vt:lpstr>Let’s Open ArcGIS Pro!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Management</dc:title>
  <cp:lastModifiedBy>Milechin, Dennis</cp:lastModifiedBy>
  <cp:revision>175</cp:revision>
  <dcterms:modified xsi:type="dcterms:W3CDTF">2020-02-04T15:47:11Z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display_urn:schemas-microsoft-com:office:office#Editor">
    <vt:lpwstr>Rosenfeld, Hillary L.</vt:lpwstr>
  </property>
  <property fmtid="{D5CDD505-2E9C-101B-9397-08002B2CF9AE}" pid="4" name="xd_Signature">
    <vt:lpwstr/>
  </property>
  <property fmtid="{D5CDD505-2E9C-101B-9397-08002B2CF9AE}" pid="5" name="TemplateUrl">
    <vt:lpwstr/>
  </property>
  <property fmtid="{D5CDD505-2E9C-101B-9397-08002B2CF9AE}" pid="6" name="xd_ProgID">
    <vt:lpwstr/>
  </property>
  <property fmtid="{D5CDD505-2E9C-101B-9397-08002B2CF9AE}" pid="7" name="display_urn:schemas-microsoft-com:office:office#Author">
    <vt:lpwstr>Fox, Alison</vt:lpwstr>
  </property>
  <property fmtid="{D5CDD505-2E9C-101B-9397-08002B2CF9AE}" pid="8" name="ContentTypeId">
    <vt:lpwstr>0x010100F5D91573800B074D9DC1ABE8152B2F7B</vt:lpwstr>
  </property>
</Properties>
</file>